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10"/>
  </p:notesMasterIdLst>
  <p:handoutMasterIdLst>
    <p:handoutMasterId r:id="rId11"/>
  </p:handoutMasterIdLst>
  <p:sldIdLst>
    <p:sldId id="284" r:id="rId5"/>
    <p:sldId id="267" r:id="rId6"/>
    <p:sldId id="2147472366" r:id="rId7"/>
    <p:sldId id="2147374665" r:id="rId8"/>
    <p:sldId id="2147476118" r:id="rId9"/>
  </p:sldIdLst>
  <p:sldSz cx="12192000" cy="6858000"/>
  <p:notesSz cx="6858000" cy="9144000"/>
  <p:embeddedFontLst>
    <p:embeddedFont>
      <p:font typeface="Ericsson Hilda" panose="00000500000000000000" pitchFamily="2" charset="0"/>
      <p:regular r:id="rId12"/>
      <p:bold r:id="rId13"/>
      <p:italic r:id="rId14"/>
      <p:boldItalic r:id="rId15"/>
    </p:embeddedFont>
    <p:embeddedFont>
      <p:font typeface="Ericsson Hilda Light" panose="00000400000000000000" pitchFamily="2" charset="0"/>
      <p:regular r:id="rId16"/>
      <p:bold r:id="rId17"/>
      <p: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9EEFF"/>
    <a:srgbClr val="5DB5FF"/>
    <a:srgbClr val="0B9256"/>
    <a:srgbClr val="C9E6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5459" autoAdjust="0"/>
  </p:normalViewPr>
  <p:slideViewPr>
    <p:cSldViewPr>
      <p:cViewPr varScale="1">
        <p:scale>
          <a:sx n="73" d="100"/>
          <a:sy n="73" d="100"/>
        </p:scale>
        <p:origin x="316" y="88"/>
      </p:cViewPr>
      <p:guideLst/>
    </p:cSldViewPr>
  </p:slideViewPr>
  <p:outlineViewPr>
    <p:cViewPr>
      <p:scale>
        <a:sx n="33" d="100"/>
        <a:sy n="33" d="100"/>
      </p:scale>
      <p:origin x="0" y="-191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2018-03-09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C5E21EF-F1E4-4E10-AD74-BF251EEED1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12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2018-03-09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F9581-AA90-4D8C-99F6-C10286C2C433}" type="slidenum">
              <a:rPr lang="en-US" smtClean="0"/>
              <a:t>2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nb-NO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983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43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2018-03-09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F9581-AA90-4D8C-99F6-C10286C2C433}" type="slidenum">
              <a:rPr lang="en-US" smtClean="0"/>
              <a:t>4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nb-NO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1778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2018-03-09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F9581-AA90-4D8C-99F6-C10286C2C433}" type="slidenum">
              <a:rPr lang="en-US" smtClean="0"/>
              <a:t>5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nb-NO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97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4.em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243977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2024-03-13  |  Commercial in Confidence  |  Page </a:t>
            </a:r>
            <a:fld id="{A73F4195-50A8-4130-992D-3D058E3BF6D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9457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7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BF4A16-105A-440B-8907-B8C2347343FC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6660D-8963-4EFB-A846-DE8EF2DAE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476250"/>
            <a:ext cx="10668000" cy="3457576"/>
          </a:xfrm>
        </p:spPr>
        <p:txBody>
          <a:bodyPr/>
          <a:lstStyle/>
          <a:p>
            <a:pPr hangingPunct="0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TSG-SA meeting #103						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	SP-240433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Maastricht,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Nederlands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, March 19</a:t>
            </a:r>
            <a:r>
              <a:rPr lang="en-GB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– 22</a:t>
            </a:r>
            <a:r>
              <a:rPr lang="en-GB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, 2024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Agenda Item:	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7.4</a:t>
            </a:r>
            <a:b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Source:		Ericsson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Title:		Time schedule for Release 20 and Release 21 –  IMT-2030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Document for:	Discussion, Decision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2FA64-2BC8-5EB5-AB9A-94F0F618C2B1}"/>
              </a:ext>
            </a:extLst>
          </p:cNvPr>
          <p:cNvSpPr/>
          <p:nvPr/>
        </p:nvSpPr>
        <p:spPr bwMode="auto">
          <a:xfrm>
            <a:off x="11277600" y="381000"/>
            <a:ext cx="609600" cy="5334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184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041ED95-1B37-4DD2-955C-3BD632111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143000"/>
            <a:ext cx="10086570" cy="5181600"/>
          </a:xfrm>
        </p:spPr>
        <p:txBody>
          <a:bodyPr/>
          <a:lstStyle/>
          <a:p>
            <a:pPr hangingPunct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TSG#102 Ericsson provided a cross TSG discussion document in SP-231577.</a:t>
            </a:r>
          </a:p>
          <a:p>
            <a:pPr hangingPunct="0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 a follow up, this document proposes detailing the different milestone target dates for stage 1, 2 and 3 completion. </a:t>
            </a:r>
          </a:p>
          <a:p>
            <a:pPr hangingPunct="0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proposal is building on a release length of 18 months for Rel-20 and 21 months for Rel-21. </a:t>
            </a:r>
          </a:p>
          <a:p>
            <a:pPr hangingPunct="0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next slide is illustrating the release schedule together with the ITU-R timeline. </a:t>
            </a:r>
          </a:p>
          <a:p>
            <a:pPr hangingPunct="0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contribution proposes that the full set of target dates are agreed in TSG#103 as detailed on slide 4 and slide 5 for Rel-20 and Rel-21, respectively.</a:t>
            </a:r>
          </a:p>
          <a:p>
            <a:pPr marL="0" indent="0" hangingPunct="0">
              <a:buNone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4D292B-2EA3-4D3B-93EC-3F580EA74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8265"/>
            <a:ext cx="10238970" cy="469935"/>
          </a:xfrm>
        </p:spPr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64112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601F2F9-F7C6-D1EE-F648-DD8CE01BB332}"/>
              </a:ext>
            </a:extLst>
          </p:cNvPr>
          <p:cNvCxnSpPr>
            <a:cxnSpLocks/>
          </p:cNvCxnSpPr>
          <p:nvPr/>
        </p:nvCxnSpPr>
        <p:spPr bwMode="auto">
          <a:xfrm flipH="1">
            <a:off x="297465" y="1911012"/>
            <a:ext cx="17997" cy="317620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490071B-FEAD-2314-8E2E-7B0705B39933}"/>
              </a:ext>
            </a:extLst>
          </p:cNvPr>
          <p:cNvCxnSpPr>
            <a:cxnSpLocks/>
          </p:cNvCxnSpPr>
          <p:nvPr/>
        </p:nvCxnSpPr>
        <p:spPr bwMode="auto">
          <a:xfrm>
            <a:off x="924790" y="1894899"/>
            <a:ext cx="10370" cy="322472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F9C95AD-0613-0A53-A737-569F6EB8FE08}"/>
              </a:ext>
            </a:extLst>
          </p:cNvPr>
          <p:cNvGrpSpPr/>
          <p:nvPr/>
        </p:nvGrpSpPr>
        <p:grpSpPr>
          <a:xfrm>
            <a:off x="1631184" y="1871178"/>
            <a:ext cx="10464655" cy="3279981"/>
            <a:chOff x="1631184" y="1871178"/>
            <a:chExt cx="10464655" cy="2510865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D697677-6D31-B9A8-E20D-908456E5F9C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092600" y="1904447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6BCEC0F-3484-0EB5-9BF3-B93CB1500D2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935899" y="1879645"/>
              <a:ext cx="4049" cy="246912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6DD7D66-EAC9-BB33-A53B-6E1C580EB16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60629" y="18849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AF2419C-DEB1-09BA-7F24-7924160540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31184" y="1888484"/>
              <a:ext cx="17807" cy="24518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EE61D0D-65DD-1E0A-5F5E-262F9E2A610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29043" y="1878388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89DE407-8B16-BCB1-8EF2-AA7137969B3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23259" y="187774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EF4AB5C-BACF-1F70-23B5-CE4DF3DFDEB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259607" y="1881274"/>
              <a:ext cx="17807" cy="24518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CD79284-53B0-072A-E4BF-A8023ADAD24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249445" y="1871178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AFA1FCC-ECAA-2F4C-6ED1-F7B93570FEC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55634" y="1897237"/>
              <a:ext cx="4049" cy="246912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86B8993-37FB-B73A-7A86-8002C04B2D5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72343" y="1902545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82DE777-8CF5-D56C-4CE8-B2631C4D611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40757" y="1895980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2979A3D-8DD5-73AA-5217-47454128CE8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34973" y="1895335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02A0D43-3A1E-BBEC-503D-9BBDABCB83C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71321" y="1898866"/>
              <a:ext cx="17807" cy="24518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9FF69D0-98EF-1EFE-8C33-3A335EA737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869180" y="1888770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65D1EF1-6612-6396-D218-6BC30820915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167348" y="1906955"/>
              <a:ext cx="4049" cy="246912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EEF6544-DA72-CEAB-8104-F2CAF7EC78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184057" y="191226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961AC04-9213-C7DB-A7C4-892A9E474B8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852471" y="1905698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F3E02D-D672-921D-BB6B-0B4CB68D03E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6687" y="19050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1B7C1B5-EDA7-C4C0-F24B-036264F4949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83035" y="1908584"/>
              <a:ext cx="17807" cy="24518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E944CF9-7381-8EA4-4F26-2F128383BCD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480894" y="1898488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4814BDC-812C-45FD-C90C-63200B8F0CD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779062" y="1912914"/>
              <a:ext cx="4049" cy="246912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7122E02-AB04-A863-4910-4218A92A051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95771" y="1918222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BE82058-0557-BABF-F278-98201A8041E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64185" y="1911657"/>
              <a:ext cx="3239" cy="246191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FF23E9F-D96C-4FA4-D0C8-D7C8F5B05FA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758401" y="1911012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21FCB12-E9C5-CD36-F45A-FC82E874C72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094749" y="1914543"/>
              <a:ext cx="17807" cy="24518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2455F74-F3AE-C81D-BA2B-D6491D7C3B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94836" y="18849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6E0B35D-4FC4-ECDF-0F5A-1E59B3B2342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89052" y="18849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5BB520B-7F90-FD60-E431-E5364FAF74D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906550" y="18849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A691FBC-56F6-5C47-26D2-588D4D50A73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200766" y="18849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CAD7604-8773-1F4D-6685-76DE8A01BA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18264" y="1884953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85DA10E-E28D-ABD7-FDAB-C43FF085BD4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812480" y="1902545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EE9AFBEB-18DA-CB98-03F8-242F42E7579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29978" y="1895335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BEE30F4-882A-4FE4-42AB-309ED6A477B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424194" y="1895335"/>
              <a:ext cx="22569" cy="245535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67ED7E-90CD-4B45-807E-36B59C49A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9880058" cy="809086"/>
          </a:xfrm>
        </p:spPr>
        <p:txBody>
          <a:bodyPr/>
          <a:lstStyle/>
          <a:p>
            <a:r>
              <a:rPr lang="en-US" dirty="0"/>
              <a:t>6G timeline – SA/CT/RAN combined</a:t>
            </a:r>
            <a:br>
              <a:rPr lang="en-US" dirty="0"/>
            </a:br>
            <a:endParaRPr lang="en-US" sz="24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B1BA740-F293-4C1E-9125-AB495A651FE0}"/>
              </a:ext>
            </a:extLst>
          </p:cNvPr>
          <p:cNvSpPr/>
          <p:nvPr/>
        </p:nvSpPr>
        <p:spPr bwMode="auto">
          <a:xfrm>
            <a:off x="915096" y="2023295"/>
            <a:ext cx="2003877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SA1: Rel-19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D00E495-5550-4F2D-A6DA-8DE7DF726D57}"/>
              </a:ext>
            </a:extLst>
          </p:cNvPr>
          <p:cNvSpPr/>
          <p:nvPr/>
        </p:nvSpPr>
        <p:spPr bwMode="auto">
          <a:xfrm>
            <a:off x="2970782" y="2023684"/>
            <a:ext cx="1917921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SA1: Rel-20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95C618A-2EE8-478F-88AE-FA3F6700ED0C}"/>
              </a:ext>
            </a:extLst>
          </p:cNvPr>
          <p:cNvSpPr/>
          <p:nvPr/>
        </p:nvSpPr>
        <p:spPr bwMode="auto">
          <a:xfrm>
            <a:off x="7212214" y="2031571"/>
            <a:ext cx="1906446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SA1: Rel-22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21D8A1-98FE-4D63-AE3D-656E67A931C1}"/>
              </a:ext>
            </a:extLst>
          </p:cNvPr>
          <p:cNvSpPr/>
          <p:nvPr/>
        </p:nvSpPr>
        <p:spPr bwMode="auto">
          <a:xfrm>
            <a:off x="4940624" y="2031571"/>
            <a:ext cx="2222347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SA1: Rel-21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DD45587-5252-4050-BA04-F672C3DC8AB2}"/>
              </a:ext>
            </a:extLst>
          </p:cNvPr>
          <p:cNvSpPr/>
          <p:nvPr/>
        </p:nvSpPr>
        <p:spPr bwMode="auto">
          <a:xfrm>
            <a:off x="9180513" y="2027644"/>
            <a:ext cx="1914235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SA1: Rel-23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1C50AF8-47F5-42F1-80FA-41AFF08C9717}"/>
              </a:ext>
            </a:extLst>
          </p:cNvPr>
          <p:cNvSpPr/>
          <p:nvPr/>
        </p:nvSpPr>
        <p:spPr bwMode="auto">
          <a:xfrm>
            <a:off x="2645703" y="2989263"/>
            <a:ext cx="1598954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SA2/6: Rel-19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B608299-2C44-4E37-A14A-D444807F3AC8}"/>
              </a:ext>
            </a:extLst>
          </p:cNvPr>
          <p:cNvSpPr/>
          <p:nvPr/>
        </p:nvSpPr>
        <p:spPr bwMode="auto">
          <a:xfrm>
            <a:off x="6224941" y="2983556"/>
            <a:ext cx="2253332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SA2/6: Rel-21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B434F28-6661-4C23-99B4-F4ABB1B9CC32}"/>
              </a:ext>
            </a:extLst>
          </p:cNvPr>
          <p:cNvSpPr/>
          <p:nvPr/>
        </p:nvSpPr>
        <p:spPr bwMode="auto">
          <a:xfrm>
            <a:off x="4276897" y="2989263"/>
            <a:ext cx="1914961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SA2/6: Rel-20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90EF424-560F-4D9E-83A1-8A4D6B466213}"/>
              </a:ext>
            </a:extLst>
          </p:cNvPr>
          <p:cNvSpPr/>
          <p:nvPr/>
        </p:nvSpPr>
        <p:spPr bwMode="auto">
          <a:xfrm>
            <a:off x="8518689" y="2983131"/>
            <a:ext cx="1912244" cy="2794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SA2/6: Rel-22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1FC39D7-E02A-4F9A-96F6-895A26D3EBC0}"/>
              </a:ext>
            </a:extLst>
          </p:cNvPr>
          <p:cNvSpPr txBox="1"/>
          <p:nvPr/>
        </p:nvSpPr>
        <p:spPr>
          <a:xfrm>
            <a:off x="22225" y="2022332"/>
            <a:ext cx="914400" cy="30475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wrap="none" lIns="72000" tIns="36000" rIns="72000" bIns="36000" rtlCol="0" anchor="t">
            <a:noAutofit/>
          </a:bodyPr>
          <a:lstStyle>
            <a:defPPr>
              <a:defRPr lang="en-US"/>
            </a:defPPr>
            <a:lvl1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  <a:defRPr kumimoji="0" sz="1600" b="0" i="0" u="none" strike="noStrike" kern="1000" cap="none" spc="-3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defRPr>
            </a:lvl1pPr>
          </a:lstStyle>
          <a:p>
            <a:r>
              <a:rPr lang="en-US" dirty="0"/>
              <a:t>Stage 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AE92FCC-DE92-45B9-91F9-E77EE838C96C}"/>
              </a:ext>
            </a:extLst>
          </p:cNvPr>
          <p:cNvSpPr txBox="1"/>
          <p:nvPr/>
        </p:nvSpPr>
        <p:spPr>
          <a:xfrm>
            <a:off x="3597053" y="2339357"/>
            <a:ext cx="1287513" cy="5785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</a:t>
            </a:r>
            <a:br>
              <a:rPr lang="en-US" sz="11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</a:b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requirement SI</a:t>
            </a:r>
            <a:b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(SA1)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79B72F1-C531-4184-A5F1-36525942EB12}"/>
              </a:ext>
            </a:extLst>
          </p:cNvPr>
          <p:cNvSpPr txBox="1"/>
          <p:nvPr/>
        </p:nvSpPr>
        <p:spPr>
          <a:xfrm>
            <a:off x="4943181" y="2329032"/>
            <a:ext cx="2205781" cy="578522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requirement 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 &amp; WI (SA1)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03D21-BE6D-42F9-8AC0-65BE72569D5E}"/>
              </a:ext>
            </a:extLst>
          </p:cNvPr>
          <p:cNvSpPr txBox="1"/>
          <p:nvPr/>
        </p:nvSpPr>
        <p:spPr>
          <a:xfrm>
            <a:off x="9190986" y="2391824"/>
            <a:ext cx="914400" cy="35254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…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FB1557F-9318-4382-A74E-7AF7381997D8}"/>
              </a:ext>
            </a:extLst>
          </p:cNvPr>
          <p:cNvSpPr txBox="1"/>
          <p:nvPr/>
        </p:nvSpPr>
        <p:spPr>
          <a:xfrm>
            <a:off x="4956009" y="3292834"/>
            <a:ext cx="1220544" cy="60789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system study </a:t>
            </a:r>
            <a:b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item(s) (SA2/6)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3805033-9B5C-4B27-AFFA-995C8ED12219}"/>
              </a:ext>
            </a:extLst>
          </p:cNvPr>
          <p:cNvSpPr txBox="1"/>
          <p:nvPr/>
        </p:nvSpPr>
        <p:spPr>
          <a:xfrm>
            <a:off x="6259933" y="3307258"/>
            <a:ext cx="2190888" cy="612645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system work 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item(s) (SA2/6)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B35691B-0413-43EB-AE77-710C8C90B021}"/>
              </a:ext>
            </a:extLst>
          </p:cNvPr>
          <p:cNvSpPr txBox="1"/>
          <p:nvPr/>
        </p:nvSpPr>
        <p:spPr>
          <a:xfrm>
            <a:off x="8530593" y="3300725"/>
            <a:ext cx="1902749" cy="612645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system evolution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work item(s) (SA2/6)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A1AF216-4A83-44B0-83D6-A6D0AB617F4B}"/>
              </a:ext>
            </a:extLst>
          </p:cNvPr>
          <p:cNvSpPr txBox="1"/>
          <p:nvPr/>
        </p:nvSpPr>
        <p:spPr>
          <a:xfrm>
            <a:off x="10470245" y="3371954"/>
            <a:ext cx="914400" cy="35254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…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32D96021-BAA8-4A1F-B8F2-EAA807674120}"/>
              </a:ext>
            </a:extLst>
          </p:cNvPr>
          <p:cNvSpPr/>
          <p:nvPr/>
        </p:nvSpPr>
        <p:spPr bwMode="auto">
          <a:xfrm>
            <a:off x="3303392" y="4040580"/>
            <a:ext cx="1928232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Rel-19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A237E2EC-8FE7-4A18-84F4-993432A97E54}"/>
              </a:ext>
            </a:extLst>
          </p:cNvPr>
          <p:cNvSpPr/>
          <p:nvPr/>
        </p:nvSpPr>
        <p:spPr bwMode="auto">
          <a:xfrm>
            <a:off x="7239308" y="4027493"/>
            <a:ext cx="2214696" cy="2943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Rel-21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0F17223F-207B-4BD3-A20B-2E9FDEF676AB}"/>
              </a:ext>
            </a:extLst>
          </p:cNvPr>
          <p:cNvSpPr/>
          <p:nvPr/>
        </p:nvSpPr>
        <p:spPr bwMode="auto">
          <a:xfrm>
            <a:off x="5271267" y="4036026"/>
            <a:ext cx="1918487" cy="2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Rel-20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B74AA248-E3A1-41D5-92A7-8DE86FC92A28}"/>
              </a:ext>
            </a:extLst>
          </p:cNvPr>
          <p:cNvSpPr/>
          <p:nvPr/>
        </p:nvSpPr>
        <p:spPr bwMode="auto">
          <a:xfrm>
            <a:off x="9511024" y="4022747"/>
            <a:ext cx="1883042" cy="30259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Rel-22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5AC1738-E217-4693-BB89-0855A5832212}"/>
              </a:ext>
            </a:extLst>
          </p:cNvPr>
          <p:cNvSpPr txBox="1"/>
          <p:nvPr/>
        </p:nvSpPr>
        <p:spPr>
          <a:xfrm>
            <a:off x="7241315" y="4352412"/>
            <a:ext cx="2200159" cy="612645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work items 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(SA, CT, RAN)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44CE7C9-5FF9-48AD-8498-31B320E91F8E}"/>
              </a:ext>
            </a:extLst>
          </p:cNvPr>
          <p:cNvSpPr txBox="1"/>
          <p:nvPr/>
        </p:nvSpPr>
        <p:spPr>
          <a:xfrm>
            <a:off x="9511023" y="4372147"/>
            <a:ext cx="1892124" cy="59291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evolution work 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items (SA, CT, RAN)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4D570303-E0C7-4273-90B3-09163FE22552}"/>
              </a:ext>
            </a:extLst>
          </p:cNvPr>
          <p:cNvSpPr txBox="1"/>
          <p:nvPr/>
        </p:nvSpPr>
        <p:spPr>
          <a:xfrm>
            <a:off x="11435139" y="4409341"/>
            <a:ext cx="914400" cy="35254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…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EB0FD339-92A6-433D-9122-461143744795}"/>
              </a:ext>
            </a:extLst>
          </p:cNvPr>
          <p:cNvSpPr txBox="1"/>
          <p:nvPr/>
        </p:nvSpPr>
        <p:spPr>
          <a:xfrm>
            <a:off x="7241003" y="2338602"/>
            <a:ext cx="1869713" cy="578522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evolution SI/WI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(SA1)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5372D3-A15D-450C-804D-CBC66669B4E3}"/>
              </a:ext>
            </a:extLst>
          </p:cNvPr>
          <p:cNvSpPr txBox="1"/>
          <p:nvPr/>
        </p:nvSpPr>
        <p:spPr>
          <a:xfrm>
            <a:off x="1661231" y="2974308"/>
            <a:ext cx="914400" cy="30475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Stage 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BDA7A5A-E4E4-4E02-B69D-E951A8C5D936}"/>
              </a:ext>
            </a:extLst>
          </p:cNvPr>
          <p:cNvSpPr txBox="1"/>
          <p:nvPr/>
        </p:nvSpPr>
        <p:spPr>
          <a:xfrm>
            <a:off x="2332218" y="4031055"/>
            <a:ext cx="914400" cy="30475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Stage 3*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1121CC-8D79-07C2-B779-99B7BB08D68F}"/>
              </a:ext>
            </a:extLst>
          </p:cNvPr>
          <p:cNvSpPr/>
          <p:nvPr/>
        </p:nvSpPr>
        <p:spPr bwMode="auto">
          <a:xfrm>
            <a:off x="4598303" y="2050388"/>
            <a:ext cx="247585" cy="234001"/>
          </a:xfrm>
          <a:prstGeom prst="rect">
            <a:avLst/>
          </a:prstGeom>
          <a:pattFill prst="trellis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3D2BDF3-0B03-F13E-8E0B-FB47A1A13A00}"/>
              </a:ext>
            </a:extLst>
          </p:cNvPr>
          <p:cNvGrpSpPr/>
          <p:nvPr/>
        </p:nvGrpSpPr>
        <p:grpSpPr>
          <a:xfrm>
            <a:off x="316986" y="1598886"/>
            <a:ext cx="13103912" cy="305441"/>
            <a:chOff x="316986" y="1598886"/>
            <a:chExt cx="13103912" cy="305441"/>
          </a:xfrm>
        </p:grpSpPr>
        <p:graphicFrame>
          <p:nvGraphicFramePr>
            <p:cNvPr id="25" name="Content Placeholder 3">
              <a:extLst>
                <a:ext uri="{FF2B5EF4-FFF2-40B4-BE49-F238E27FC236}">
                  <a16:creationId xmlns:a16="http://schemas.microsoft.com/office/drawing/2014/main" id="{0B7D4299-4A78-E983-ADB7-5FD60FDF6EB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16986" y="1598886"/>
            <a:ext cx="2621844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310922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131092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2022</a:t>
                        </a:r>
                      </a:p>
                    </a:txBody>
                    <a:tcPr marL="121931" marR="121931" marT="45700" marB="45700"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2023</a:t>
                        </a:r>
                      </a:p>
                    </a:txBody>
                    <a:tcPr marL="121931" marR="121931" marT="45700" marB="4570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6" name="Content Placeholder 3">
              <a:extLst>
                <a:ext uri="{FF2B5EF4-FFF2-40B4-BE49-F238E27FC236}">
                  <a16:creationId xmlns:a16="http://schemas.microsoft.com/office/drawing/2014/main" id="{AFB6BFBA-434F-4AA9-49F8-68BC1DE50797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32080" y="1598886"/>
            <a:ext cx="2621844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310922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131092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2024</a:t>
                        </a:r>
                      </a:p>
                    </a:txBody>
                    <a:tcPr marL="121931" marR="121931" marT="45700" marB="45700"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2025</a:t>
                        </a:r>
                      </a:p>
                    </a:txBody>
                    <a:tcPr marL="121931" marR="121931" marT="45700" marB="4570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7" name="Content Placeholder 3">
              <a:extLst>
                <a:ext uri="{FF2B5EF4-FFF2-40B4-BE49-F238E27FC236}">
                  <a16:creationId xmlns:a16="http://schemas.microsoft.com/office/drawing/2014/main" id="{7F16E656-6EE8-1B5B-4625-40CCE678784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553924" y="1598886"/>
            <a:ext cx="2621844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310922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131092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2026</a:t>
                        </a:r>
                      </a:p>
                    </a:txBody>
                    <a:tcPr marL="121931" marR="121931" marT="45700" marB="45700"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2027</a:t>
                        </a:r>
                      </a:p>
                    </a:txBody>
                    <a:tcPr marL="121931" marR="121931" marT="45700" marB="4570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8" name="Content Placeholder 3">
              <a:extLst>
                <a:ext uri="{FF2B5EF4-FFF2-40B4-BE49-F238E27FC236}">
                  <a16:creationId xmlns:a16="http://schemas.microsoft.com/office/drawing/2014/main" id="{5EDBF50F-5357-B1C5-1DC9-549543C86A97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8176489" y="1599567"/>
            <a:ext cx="2621844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310922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131092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2028</a:t>
                        </a:r>
                      </a:p>
                    </a:txBody>
                    <a:tcPr marL="121931" marR="121931" marT="45700" marB="45700"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2029</a:t>
                        </a:r>
                      </a:p>
                    </a:txBody>
                    <a:tcPr marL="121931" marR="121931" marT="45700" marB="4570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9" name="Content Placeholder 3">
              <a:extLst>
                <a:ext uri="{FF2B5EF4-FFF2-40B4-BE49-F238E27FC236}">
                  <a16:creationId xmlns:a16="http://schemas.microsoft.com/office/drawing/2014/main" id="{1BD82146-02DF-3C0D-D1D1-23104DFA9BD5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0799054" y="1598886"/>
            <a:ext cx="2621844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310922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131092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2030</a:t>
                        </a:r>
                      </a:p>
                    </a:txBody>
                    <a:tcPr marL="121931" marR="121931" marT="45700" marB="45700"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0"/>
                          <a:t>2031</a:t>
                        </a:r>
                      </a:p>
                    </a:txBody>
                    <a:tcPr marL="121931" marR="121931" marT="45700" marB="4570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</p:grp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4BDA56E7-3292-AFBE-60B7-B4603832F85A}"/>
              </a:ext>
            </a:extLst>
          </p:cNvPr>
          <p:cNvSpPr/>
          <p:nvPr/>
        </p:nvSpPr>
        <p:spPr bwMode="auto">
          <a:xfrm>
            <a:off x="3236609" y="2577906"/>
            <a:ext cx="321323" cy="299882"/>
          </a:xfrm>
          <a:prstGeom prst="star5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EDCD7B2-DFE3-9C1C-6F54-9B102D803110}"/>
              </a:ext>
            </a:extLst>
          </p:cNvPr>
          <p:cNvSpPr txBox="1"/>
          <p:nvPr/>
        </p:nvSpPr>
        <p:spPr>
          <a:xfrm>
            <a:off x="1964962" y="2380426"/>
            <a:ext cx="1391651" cy="261508"/>
          </a:xfrm>
          <a:prstGeom prst="rect">
            <a:avLst/>
          </a:prstGeom>
          <a:solidFill>
            <a:schemeClr val="bg1"/>
          </a:solidFill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SA1 workshop on 6G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950362C-650A-4399-86B9-783D129CACA6}"/>
              </a:ext>
            </a:extLst>
          </p:cNvPr>
          <p:cNvSpPr txBox="1"/>
          <p:nvPr/>
        </p:nvSpPr>
        <p:spPr>
          <a:xfrm>
            <a:off x="2911238" y="4363154"/>
            <a:ext cx="1557054" cy="261508"/>
          </a:xfrm>
          <a:prstGeom prst="rect">
            <a:avLst/>
          </a:prstGeom>
          <a:solidFill>
            <a:schemeClr val="bg1"/>
          </a:solidFill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workshop on 6G</a:t>
            </a:r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6D6647D3-4CAC-EDB6-5A73-72FC55C30CE3}"/>
              </a:ext>
            </a:extLst>
          </p:cNvPr>
          <p:cNvSpPr/>
          <p:nvPr/>
        </p:nvSpPr>
        <p:spPr bwMode="auto">
          <a:xfrm>
            <a:off x="9684238" y="4906343"/>
            <a:ext cx="270952" cy="244816"/>
          </a:xfrm>
          <a:prstGeom prst="star5">
            <a:avLst/>
          </a:prstGeom>
          <a:solidFill>
            <a:schemeClr val="accent2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5D47369-E2EA-CD78-10B0-7B989424D031}"/>
              </a:ext>
            </a:extLst>
          </p:cNvPr>
          <p:cNvSpPr txBox="1"/>
          <p:nvPr/>
        </p:nvSpPr>
        <p:spPr>
          <a:xfrm>
            <a:off x="9961659" y="4975256"/>
            <a:ext cx="2148317" cy="261205"/>
          </a:xfrm>
          <a:prstGeom prst="rect">
            <a:avLst/>
          </a:prstGeom>
          <a:solidFill>
            <a:schemeClr val="bg1"/>
          </a:solidFill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ASN.1/</a:t>
            </a:r>
            <a:r>
              <a:rPr kumimoji="0" lang="en-US" sz="12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OpenAPI</a:t>
            </a: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Freeze Rel-21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AB1E37C-2456-A3FA-B716-08BBEB519E23}"/>
              </a:ext>
            </a:extLst>
          </p:cNvPr>
          <p:cNvSpPr txBox="1"/>
          <p:nvPr/>
        </p:nvSpPr>
        <p:spPr>
          <a:xfrm>
            <a:off x="1676189" y="4294819"/>
            <a:ext cx="1003034" cy="40310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5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*RAN 1  a quarter earlier</a:t>
            </a:r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11FBB21-2BDB-D217-F2DE-82B8AA1347E8}"/>
              </a:ext>
            </a:extLst>
          </p:cNvPr>
          <p:cNvSpPr/>
          <p:nvPr/>
        </p:nvSpPr>
        <p:spPr bwMode="auto">
          <a:xfrm>
            <a:off x="4435352" y="4321802"/>
            <a:ext cx="321323" cy="299882"/>
          </a:xfrm>
          <a:prstGeom prst="star5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6FE574-F621-A0F5-F70D-F9629D26A387}"/>
              </a:ext>
            </a:extLst>
          </p:cNvPr>
          <p:cNvSpPr txBox="1"/>
          <p:nvPr/>
        </p:nvSpPr>
        <p:spPr>
          <a:xfrm>
            <a:off x="3985249" y="4723344"/>
            <a:ext cx="1874815" cy="551565"/>
          </a:xfrm>
          <a:prstGeom prst="rect">
            <a:avLst/>
          </a:prstGeom>
          <a:pattFill prst="pct70">
            <a:fgClr>
              <a:schemeClr val="accent3"/>
            </a:fgClr>
            <a:bgClr>
              <a:schemeClr val="bg1"/>
            </a:bgClr>
          </a:patt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b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RAN requirements (SI)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EE95DF4B-5A1B-4EDA-B1E4-0D3AE6C317EA}"/>
              </a:ext>
            </a:extLst>
          </p:cNvPr>
          <p:cNvSpPr txBox="1"/>
          <p:nvPr/>
        </p:nvSpPr>
        <p:spPr>
          <a:xfrm>
            <a:off x="5295009" y="4346722"/>
            <a:ext cx="1872197" cy="60789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prstDash val="dash"/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6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 study items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(SA, CT, RAN)</a:t>
            </a:r>
          </a:p>
        </p:txBody>
      </p:sp>
      <p:sp>
        <p:nvSpPr>
          <p:cNvPr id="87" name="Text Box 25">
            <a:extLst>
              <a:ext uri="{FF2B5EF4-FFF2-40B4-BE49-F238E27FC236}">
                <a16:creationId xmlns:a16="http://schemas.microsoft.com/office/drawing/2014/main" id="{E034709A-13BF-8228-DF27-932A7F98B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3537" y="5378335"/>
            <a:ext cx="2619015" cy="4638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Technical performance requirements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8FF9C0A-4CA5-4B72-7C7E-5911E5651755}"/>
              </a:ext>
            </a:extLst>
          </p:cNvPr>
          <p:cNvGrpSpPr/>
          <p:nvPr/>
        </p:nvGrpSpPr>
        <p:grpSpPr>
          <a:xfrm>
            <a:off x="2643401" y="6133763"/>
            <a:ext cx="726197" cy="467067"/>
            <a:chOff x="1907108" y="6100327"/>
            <a:chExt cx="726197" cy="467067"/>
          </a:xfrm>
        </p:grpSpPr>
        <p:sp>
          <p:nvSpPr>
            <p:cNvPr id="89" name="TextBox 5">
              <a:extLst>
                <a:ext uri="{FF2B5EF4-FFF2-40B4-BE49-F238E27FC236}">
                  <a16:creationId xmlns:a16="http://schemas.microsoft.com/office/drawing/2014/main" id="{B9D28EFF-EF09-2110-90D8-103B5EC8FA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7108" y="6100327"/>
              <a:ext cx="726197" cy="261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034">
                <a:spcBef>
                  <a:spcPct val="0"/>
                </a:spcBef>
                <a:buNone/>
                <a:defRPr/>
              </a:pPr>
              <a:r>
                <a:rPr lang="en-US" altLang="en-US" sz="1100" b="1">
                  <a:solidFill>
                    <a:prstClr val="black"/>
                  </a:solidFill>
                  <a:latin typeface="Arial" panose="020B0604020202020204" pitchFamily="34" charset="0"/>
                  <a:ea typeface="MS PGothic" panose="020B0600070205080204" pitchFamily="34" charset="-128"/>
                </a:rPr>
                <a:t>WRC-23</a:t>
              </a:r>
            </a:p>
          </p:txBody>
        </p:sp>
        <p:pic>
          <p:nvPicPr>
            <p:cNvPr id="95" name="Picture 3" descr="C:\Users\erajoab\Documents\Pictures_\Logos\itu-international_telecommunication_union-logo_transparent background.gif">
              <a:extLst>
                <a:ext uri="{FF2B5EF4-FFF2-40B4-BE49-F238E27FC236}">
                  <a16:creationId xmlns:a16="http://schemas.microsoft.com/office/drawing/2014/main" id="{1DBEE682-5AA0-3F25-596F-474E133A78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310" y="6337964"/>
              <a:ext cx="219792" cy="2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ABB6EC6-3A58-1B4D-52BD-1CE105AAA5AD}"/>
              </a:ext>
            </a:extLst>
          </p:cNvPr>
          <p:cNvGrpSpPr/>
          <p:nvPr/>
        </p:nvGrpSpPr>
        <p:grpSpPr>
          <a:xfrm>
            <a:off x="8004716" y="6183702"/>
            <a:ext cx="726197" cy="424821"/>
            <a:chOff x="7592334" y="6067591"/>
            <a:chExt cx="726197" cy="424821"/>
          </a:xfrm>
        </p:grpSpPr>
        <p:sp>
          <p:nvSpPr>
            <p:cNvPr id="97" name="TextBox 59">
              <a:extLst>
                <a:ext uri="{FF2B5EF4-FFF2-40B4-BE49-F238E27FC236}">
                  <a16:creationId xmlns:a16="http://schemas.microsoft.com/office/drawing/2014/main" id="{061F9A50-0B58-81A7-7106-49A9811AF1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92334" y="6067591"/>
              <a:ext cx="726197" cy="261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034">
                <a:spcBef>
                  <a:spcPct val="0"/>
                </a:spcBef>
                <a:buNone/>
                <a:defRPr/>
              </a:pPr>
              <a:r>
                <a:rPr lang="en-US" altLang="en-US" sz="1100" b="1">
                  <a:solidFill>
                    <a:prstClr val="black"/>
                  </a:solidFill>
                  <a:latin typeface="Arial" panose="020B0604020202020204" pitchFamily="34" charset="0"/>
                  <a:ea typeface="MS PGothic" panose="020B0600070205080204" pitchFamily="34" charset="-128"/>
                </a:rPr>
                <a:t>WRC-27</a:t>
              </a:r>
            </a:p>
          </p:txBody>
        </p:sp>
        <p:pic>
          <p:nvPicPr>
            <p:cNvPr id="98" name="Picture 3" descr="C:\Users\erajoab\Documents\Pictures_\Logos\itu-international_telecommunication_union-logo_transparent background.gif">
              <a:extLst>
                <a:ext uri="{FF2B5EF4-FFF2-40B4-BE49-F238E27FC236}">
                  <a16:creationId xmlns:a16="http://schemas.microsoft.com/office/drawing/2014/main" id="{9B325249-2512-9175-1D59-2064029459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5320" y="6262869"/>
              <a:ext cx="220225" cy="229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1" name="Text Box 25">
            <a:extLst>
              <a:ext uri="{FF2B5EF4-FFF2-40B4-BE49-F238E27FC236}">
                <a16:creationId xmlns:a16="http://schemas.microsoft.com/office/drawing/2014/main" id="{80AA9C85-02A5-8536-623A-E42893DBE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8327" y="5384758"/>
            <a:ext cx="2971632" cy="2791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0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Framework for IMT-2030 and beyond</a:t>
            </a:r>
          </a:p>
        </p:txBody>
      </p:sp>
      <p:sp>
        <p:nvSpPr>
          <p:cNvPr id="102" name="Text Box 25">
            <a:extLst>
              <a:ext uri="{FF2B5EF4-FFF2-40B4-BE49-F238E27FC236}">
                <a16:creationId xmlns:a16="http://schemas.microsoft.com/office/drawing/2014/main" id="{53AA4055-0357-AF54-8A48-B1CF2429CD2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6924540" y="6255576"/>
            <a:ext cx="1093158" cy="2791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Workshop </a:t>
            </a:r>
          </a:p>
        </p:txBody>
      </p:sp>
      <p:sp>
        <p:nvSpPr>
          <p:cNvPr id="103" name="Text Box 25">
            <a:extLst>
              <a:ext uri="{FF2B5EF4-FFF2-40B4-BE49-F238E27FC236}">
                <a16:creationId xmlns:a16="http://schemas.microsoft.com/office/drawing/2014/main" id="{98D36CDF-1E87-CEEA-8E0B-1D894AF49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1760" y="5665543"/>
            <a:ext cx="2168287" cy="2791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Independent Evaluation</a:t>
            </a:r>
          </a:p>
        </p:txBody>
      </p:sp>
      <p:sp>
        <p:nvSpPr>
          <p:cNvPr id="104" name="Text Box 25">
            <a:extLst>
              <a:ext uri="{FF2B5EF4-FFF2-40B4-BE49-F238E27FC236}">
                <a16:creationId xmlns:a16="http://schemas.microsoft.com/office/drawing/2014/main" id="{A6103443-01A8-9F60-B343-CB5A4BB54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0804" y="5293133"/>
            <a:ext cx="2801604" cy="279144"/>
          </a:xfrm>
          <a:prstGeom prst="rect">
            <a:avLst/>
          </a:prstGeom>
          <a:solidFill>
            <a:srgbClr val="00B0F0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IMT-2030 Technology Proposals</a:t>
            </a:r>
          </a:p>
        </p:txBody>
      </p:sp>
      <p:sp>
        <p:nvSpPr>
          <p:cNvPr id="105" name="Text Box 25">
            <a:extLst>
              <a:ext uri="{FF2B5EF4-FFF2-40B4-BE49-F238E27FC236}">
                <a16:creationId xmlns:a16="http://schemas.microsoft.com/office/drawing/2014/main" id="{643EE745-B1C0-552C-11D7-2078556E92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30936" y="6045408"/>
            <a:ext cx="2026141" cy="4638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ts val="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            Future Technology </a:t>
            </a:r>
            <a:b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Trends </a:t>
            </a:r>
          </a:p>
        </p:txBody>
      </p:sp>
      <p:sp>
        <p:nvSpPr>
          <p:cNvPr id="106" name="Text Box 25">
            <a:extLst>
              <a:ext uri="{FF2B5EF4-FFF2-40B4-BE49-F238E27FC236}">
                <a16:creationId xmlns:a16="http://schemas.microsoft.com/office/drawing/2014/main" id="{A84B6A70-352B-A227-33BA-9C648B6C7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1124" y="5889067"/>
            <a:ext cx="1829979" cy="5561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Evaluation criteria &amp;</a:t>
            </a:r>
          </a:p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submission templates</a:t>
            </a:r>
          </a:p>
        </p:txBody>
      </p:sp>
      <p:sp>
        <p:nvSpPr>
          <p:cNvPr id="107" name="Text Box 25">
            <a:extLst>
              <a:ext uri="{FF2B5EF4-FFF2-40B4-BE49-F238E27FC236}">
                <a16:creationId xmlns:a16="http://schemas.microsoft.com/office/drawing/2014/main" id="{E2C489D2-2B6D-8BBD-333C-20E236BAD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8533" y="6036443"/>
            <a:ext cx="822547" cy="6484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lIns="89965" tIns="46782" rIns="89965" bIns="467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034">
              <a:spcBef>
                <a:spcPct val="50000"/>
              </a:spcBef>
              <a:buNone/>
              <a:defRPr/>
            </a:pP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Outcome &amp; </a:t>
            </a:r>
            <a:b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lang="en-US" altLang="en-US" sz="12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Decision</a:t>
            </a:r>
          </a:p>
        </p:txBody>
      </p:sp>
    </p:spTree>
    <p:extLst>
      <p:ext uri="{BB962C8B-B14F-4D97-AF65-F5344CB8AC3E}">
        <p14:creationId xmlns:p14="http://schemas.microsoft.com/office/powerpoint/2010/main" val="1406511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041ED95-1B37-4DD2-955C-3BD632111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85660"/>
            <a:ext cx="9906000" cy="4860758"/>
          </a:xfrm>
        </p:spPr>
        <p:txBody>
          <a:bodyPr/>
          <a:lstStyle/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release schedule for Rel-20 is proposed to be18 months.</a:t>
            </a:r>
          </a:p>
          <a:p>
            <a:pPr hangingPunct="0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completion date for stage 1 (100%) to be June 2025, with 80% completion by March 2025.</a:t>
            </a:r>
          </a:p>
          <a:p>
            <a:pPr hangingPunct="0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completion date for the stage 2 (in SA2 and SA6) to be June 2026. </a:t>
            </a:r>
          </a:p>
          <a:p>
            <a:pPr lvl="2" hangingPunct="0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As a general principle, the stage 2 study items have a general target to complete 6 months earlier than the target date for normative stage 2 completion. </a:t>
            </a:r>
          </a:p>
          <a:p>
            <a:pPr lvl="2" hangingPunct="0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The SA3 completion date for stage 2 specifications to be September 2026.</a:t>
            </a:r>
          </a:p>
          <a:p>
            <a:pPr hangingPunct="0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completion date for stage 3 specifications to be March 2027. </a:t>
            </a:r>
          </a:p>
          <a:p>
            <a:pPr lvl="2" hangingPunct="0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This to be a coordinated stage 3 target date with RAN stage 3 functional freeze. </a:t>
            </a:r>
          </a:p>
          <a:p>
            <a:pPr lvl="2" hangingPunct="0"/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files and ASN.1 coding is then targeted to freeze June 2027.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4D292B-2EA3-4D3B-93EC-3F580EA74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83870"/>
            <a:ext cx="10086570" cy="469935"/>
          </a:xfrm>
        </p:spPr>
        <p:txBody>
          <a:bodyPr/>
          <a:lstStyle/>
          <a:p>
            <a:r>
              <a:rPr lang="en-US" sz="2800" dirty="0">
                <a:latin typeface="+mn-lt"/>
                <a:cs typeface="Arial" panose="020B0604020202020204" pitchFamily="34" charset="0"/>
              </a:rPr>
              <a:t>Proposal : Rel-20 Timeline </a:t>
            </a:r>
          </a:p>
        </p:txBody>
      </p:sp>
    </p:spTree>
    <p:extLst>
      <p:ext uri="{BB962C8B-B14F-4D97-AF65-F5344CB8AC3E}">
        <p14:creationId xmlns:p14="http://schemas.microsoft.com/office/powerpoint/2010/main" val="2595858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041ED95-1B37-4DD2-955C-3BD632111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85660"/>
            <a:ext cx="10370820" cy="4860758"/>
          </a:xfrm>
        </p:spPr>
        <p:txBody>
          <a:bodyPr/>
          <a:lstStyle/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release schedule for Rel-21 is proposed to be 21 months.</a:t>
            </a:r>
          </a:p>
          <a:p>
            <a:pPr hangingPunct="0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completion date for stage 1 (100%) to be March 2027, with 80% completion by December 2026.</a:t>
            </a:r>
          </a:p>
          <a:p>
            <a:pPr hangingPunct="0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completion date for the stage 2 (in SA2 and SA6) to be March 2028. </a:t>
            </a:r>
          </a:p>
          <a:p>
            <a:pPr lvl="2" hangingPunct="0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As a general principle, the stage 2 study items have a general target to complete 6 months earlier than the target date for normative stage 2 completion. </a:t>
            </a:r>
          </a:p>
          <a:p>
            <a:pPr lvl="2" hangingPunct="0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The SA3 completion date for stage 2 specifications to be June 2028.</a:t>
            </a:r>
          </a:p>
          <a:p>
            <a:pPr hangingPunct="0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completion date for stage 3 specifications to be December 2028. </a:t>
            </a:r>
          </a:p>
          <a:p>
            <a:pPr lvl="2" hangingPunct="0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This to be a coordinated stage 3 target date with RAN stage 3 functional freeze. </a:t>
            </a:r>
          </a:p>
          <a:p>
            <a:pPr lvl="2" hangingPunct="0"/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files and ASN.1 coding is then targeted to freeze March 2029.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4D292B-2EA3-4D3B-93EC-3F580EA74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83870"/>
            <a:ext cx="10086570" cy="469935"/>
          </a:xfrm>
        </p:spPr>
        <p:txBody>
          <a:bodyPr/>
          <a:lstStyle/>
          <a:p>
            <a:r>
              <a:rPr lang="en-US" sz="2800" dirty="0">
                <a:latin typeface="+mn-lt"/>
                <a:cs typeface="Arial" panose="020B0604020202020204" pitchFamily="34" charset="0"/>
              </a:rPr>
              <a:t>Proposal : Rel-21 Timeline </a:t>
            </a:r>
          </a:p>
        </p:txBody>
      </p:sp>
    </p:spTree>
    <p:extLst>
      <p:ext uri="{BB962C8B-B14F-4D97-AF65-F5344CB8AC3E}">
        <p14:creationId xmlns:p14="http://schemas.microsoft.com/office/powerpoint/2010/main" val="3319516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23CABA-6DA6-4EA1-9805-F38C3CF0622B}">
  <ds:schemaRefs>
    <ds:schemaRef ds:uri="15bd5217-9d60-4637-b889-73a53b9d916f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f14bc747-bab2-4d23-afdd-0327a3ea004f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6035</TotalTime>
  <Words>678</Words>
  <Application>Microsoft Office PowerPoint</Application>
  <PresentationFormat>Widescreen</PresentationFormat>
  <Paragraphs>108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Ericsson Hilda Light</vt:lpstr>
      <vt:lpstr>Arial</vt:lpstr>
      <vt:lpstr>Ericsson Hilda</vt:lpstr>
      <vt:lpstr>PresentationTemplate2017</vt:lpstr>
      <vt:lpstr>think-cell Slide</vt:lpstr>
      <vt:lpstr>3GPP TSG-SA meeting #103       SP-240433 Maastricht, Nederlands, March 19th – 22th, 2024   Agenda Item: 7.4  Source:  Ericsson  Title:  Time schedule for Release 20 and Release 21 –  IMT-2030  Document for: Discussion, Decision </vt:lpstr>
      <vt:lpstr>Introduction</vt:lpstr>
      <vt:lpstr>6G timeline – SA/CT/RAN combined </vt:lpstr>
      <vt:lpstr>Proposal : Rel-20 Timeline </vt:lpstr>
      <vt:lpstr>Proposal : Rel-21 Timeline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Krister Sällberg</cp:lastModifiedBy>
  <cp:revision>520</cp:revision>
  <dcterms:modified xsi:type="dcterms:W3CDTF">2024-03-13T23:10:04Z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